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PT Sans Narrow"/>
      <p:regular r:id="rId17"/>
      <p:bold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7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21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TSansNarrow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penSans-regular.fntdata"/><Relationship Id="rId6" Type="http://schemas.openxmlformats.org/officeDocument/2006/relationships/slide" Target="slides/slide2.xml"/><Relationship Id="rId18" Type="http://schemas.openxmlformats.org/officeDocument/2006/relationships/font" Target="fonts/PTSansNarrow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jpg>
</file>

<file path=ppt/media/image02.jpg>
</file>

<file path=ppt/media/image03.jpg>
</file>

<file path=ppt/media/image04.jpg>
</file>

<file path=ppt/media/image05.png>
</file>

<file path=ppt/media/image06.jpg>
</file>

<file path=ppt/media/image07.png>
</file>

<file path=ppt/media/image08.png>
</file>

<file path=ppt/media/image09.jpg>
</file>

<file path=ppt/media/image10.png>
</file>

<file path=ppt/media/image11.png>
</file>

<file path=ppt/media/image12.png>
</file>

<file path=ppt/media/image1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" name="Shape 64"/>
          <p:cNvSpPr txBox="1"/>
          <p:nvPr>
            <p:ph type="ctrTitle"/>
          </p:nvPr>
        </p:nvSpPr>
        <p:spPr>
          <a:xfrm>
            <a:off x="320625" y="2240300"/>
            <a:ext cx="5871300" cy="19212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36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36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36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36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36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36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36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36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" type="subTitle"/>
          </p:nvPr>
        </p:nvSpPr>
        <p:spPr>
          <a:xfrm>
            <a:off x="320625" y="4314000"/>
            <a:ext cx="5871300" cy="3621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1.jpg"/><Relationship Id="rId4" Type="http://schemas.openxmlformats.org/officeDocument/2006/relationships/image" Target="../media/image03.jpg"/><Relationship Id="rId5" Type="http://schemas.openxmlformats.org/officeDocument/2006/relationships/image" Target="../media/image0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9.jpg"/><Relationship Id="rId4" Type="http://schemas.openxmlformats.org/officeDocument/2006/relationships/image" Target="../media/image0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5.png"/><Relationship Id="rId4" Type="http://schemas.openxmlformats.org/officeDocument/2006/relationships/image" Target="../media/image08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 rotWithShape="1">
          <a:blip r:embed="rId3">
            <a:alphaModFix amt="65000"/>
          </a:blip>
          <a:srcRect b="0" l="19" r="29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>
            <p:ph type="ctrTitle"/>
          </p:nvPr>
        </p:nvSpPr>
        <p:spPr>
          <a:xfrm>
            <a:off x="102300" y="2584750"/>
            <a:ext cx="5871300" cy="1921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Low-fi Prototyping &amp;</a:t>
            </a:r>
            <a:br>
              <a:rPr lang="en"/>
            </a:br>
            <a:r>
              <a:rPr lang="en"/>
              <a:t>Pilot Usability Testing</a:t>
            </a:r>
          </a:p>
        </p:txBody>
      </p:sp>
      <p:sp>
        <p:nvSpPr>
          <p:cNvPr id="73" name="Shape 73"/>
          <p:cNvSpPr txBox="1"/>
          <p:nvPr>
            <p:ph idx="1" type="subTitle"/>
          </p:nvPr>
        </p:nvSpPr>
        <p:spPr>
          <a:xfrm>
            <a:off x="102300" y="4621950"/>
            <a:ext cx="5871300" cy="401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承洋、際禎、凱捷、George、</a:t>
            </a:r>
            <a:r>
              <a:rPr lang="en">
                <a:solidFill>
                  <a:schemeClr val="lt1"/>
                </a:solidFill>
              </a:rPr>
              <a:t>Wei Yang</a:t>
            </a:r>
          </a:p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Tasks and Flows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Both"/>
            </a:pPr>
            <a:r>
              <a:rPr lang="en"/>
              <a:t>Put on the glasses</a:t>
            </a:r>
          </a:p>
          <a:p>
            <a:pPr indent="-228600" lvl="0" marL="457200" rtl="0">
              <a:spcBef>
                <a:spcPts val="0"/>
              </a:spcBef>
              <a:buAutoNum type="arabicParenBoth"/>
            </a:pPr>
            <a:r>
              <a:rPr lang="en"/>
              <a:t>Go through the low-fi UI</a:t>
            </a:r>
          </a:p>
          <a:p>
            <a:pPr indent="-228600" lvl="0" marL="457200" rtl="0">
              <a:spcBef>
                <a:spcPts val="0"/>
              </a:spcBef>
              <a:buAutoNum type="arabicParenBoth"/>
            </a:pPr>
            <a:r>
              <a:rPr lang="en"/>
              <a:t>Demonstrated the warning messages and graphs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During the experiment, we check where the user pressed intuitively and observe whether they paused to think for long</a:t>
            </a:r>
          </a:p>
        </p:txBody>
      </p:sp>
      <p:sp>
        <p:nvSpPr>
          <p:cNvPr id="150" name="Shape 15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Feedback</a:t>
            </a:r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har char="-"/>
            </a:pPr>
            <a:r>
              <a:rPr lang="en"/>
              <a:t>In the UI, “set time” is not intuitive enough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  <a:buChar char="-"/>
            </a:pPr>
            <a:r>
              <a:rPr lang="en"/>
              <a:t>What does “distance” stand for?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  <a:buChar char="-"/>
            </a:pPr>
            <a:r>
              <a:rPr lang="en"/>
              <a:t>User wondered if it the phone is always receiving signal? Privacy Concerns?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  <a:buChar char="-"/>
            </a:pPr>
            <a:r>
              <a:rPr lang="en"/>
              <a:t>Young kids may not set the time by themselves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  <a:buChar char="-"/>
            </a:pPr>
            <a:r>
              <a:rPr lang="en"/>
              <a:t>Parents may not have time to analyze graph/chart daily</a:t>
            </a:r>
          </a:p>
        </p:txBody>
      </p:sp>
      <p:sp>
        <p:nvSpPr>
          <p:cNvPr id="157" name="Shape 15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Suggested UI Changes</a:t>
            </a:r>
          </a:p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har char="-"/>
            </a:pPr>
            <a:r>
              <a:rPr lang="en"/>
              <a:t>Change the placement of “Set Time” and let timer starts automatically after sensor detection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har char="-"/>
            </a:pPr>
            <a:r>
              <a:rPr lang="en"/>
              <a:t>“Statistics” section changed the wording to history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har char="-"/>
            </a:pPr>
            <a:r>
              <a:rPr lang="en"/>
              <a:t>The app provides some simple analytics, or summary, of the collected data, graphs. Pinpoint the most important info.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 Mission Statement / Value Proposition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spcBef>
                <a:spcPts val="0"/>
              </a:spcBef>
              <a:buSzPct val="115789"/>
              <a:buChar char="●"/>
            </a:pPr>
            <a:r>
              <a:rPr lang="en" sz="1900"/>
              <a:t>Mission:</a:t>
            </a:r>
          </a:p>
          <a:p>
            <a:pPr indent="-349250" lvl="0" marL="457200" rtl="0">
              <a:spcBef>
                <a:spcPts val="0"/>
              </a:spcBef>
              <a:buSzPct val="100000"/>
              <a:buChar char="●"/>
            </a:pPr>
            <a:r>
              <a:rPr lang="en" sz="1900"/>
              <a:t>To raise awareness and ultimately slow down the epidemic of near-sightedness</a:t>
            </a:r>
          </a:p>
          <a:p>
            <a:pPr indent="-349250" lvl="0" marL="457200" rtl="0">
              <a:spcBef>
                <a:spcPts val="0"/>
              </a:spcBef>
              <a:buSzPct val="100000"/>
              <a:buChar char="●"/>
            </a:pPr>
            <a:r>
              <a:rPr lang="en" sz="1900"/>
              <a:t>Introducing a new wearable, smart glasses, to seamlessly notify user and record data of everyday eye activities</a:t>
            </a:r>
          </a:p>
          <a:p>
            <a:pPr indent="-349250" lvl="0" marL="457200" rtl="0">
              <a:spcBef>
                <a:spcPts val="0"/>
              </a:spcBef>
              <a:buSzPct val="100000"/>
              <a:buChar char="●"/>
            </a:pPr>
            <a:r>
              <a:t/>
            </a:r>
            <a:endParaRPr sz="1900"/>
          </a:p>
          <a:p>
            <a:pPr indent="-349250" lvl="0" marL="457200" rtl="0">
              <a:spcBef>
                <a:spcPts val="0"/>
              </a:spcBef>
              <a:buSzPct val="100000"/>
              <a:buChar char="●"/>
            </a:pPr>
            <a:r>
              <a:rPr lang="en" sz="1900"/>
              <a:t>Proposition:</a:t>
            </a:r>
          </a:p>
          <a:p>
            <a:pPr indent="-349250" lvl="0" marL="457200" rtl="0">
              <a:spcBef>
                <a:spcPts val="0"/>
              </a:spcBef>
              <a:buSzPct val="86363"/>
              <a:buChar char="●"/>
            </a:pPr>
            <a:r>
              <a:rPr b="1" i="1" lang="en" sz="2200"/>
              <a:t>Eye (I) need help: smartGlasses provide users data, notify them to rest and encourage good activity to earn rewards.</a:t>
            </a:r>
          </a:p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Initial UI Sketches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3703912"/>
            <a:ext cx="8520600" cy="86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00" y="1340675"/>
            <a:ext cx="2833850" cy="212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Shape 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8250" y="1297825"/>
            <a:ext cx="2842700" cy="2142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5100" y="1289775"/>
            <a:ext cx="2842700" cy="2129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Initial UI Sketches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3703912"/>
            <a:ext cx="8520600" cy="86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925" y="1359929"/>
            <a:ext cx="2842699" cy="2136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5575" y="1358905"/>
            <a:ext cx="2842700" cy="2138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445025"/>
            <a:ext cx="3689400" cy="1228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Selected Interface &amp; Rationale</a:t>
            </a:r>
          </a:p>
        </p:txBody>
      </p:sp>
      <p:sp>
        <p:nvSpPr>
          <p:cNvPr id="106" name="Shape 10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0800" y="124000"/>
            <a:ext cx="3166250" cy="489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>
            <p:ph idx="1" type="body"/>
          </p:nvPr>
        </p:nvSpPr>
        <p:spPr>
          <a:xfrm>
            <a:off x="6987050" y="4578850"/>
            <a:ext cx="1886100" cy="472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600"/>
              <a:t>Overview Design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Low-fi Storyboard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(1)		Detect Distance and Light Intensity</a:t>
            </a:r>
          </a:p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325" y="1679475"/>
            <a:ext cx="4391162" cy="321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Low-fi Storyboard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(2)		Reminder/Notification</a:t>
            </a:r>
          </a:p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000" y="1774624"/>
            <a:ext cx="5290500" cy="306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Low-fi Storyboard</a:t>
            </a: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(3)		 Data Cloud</a:t>
            </a:r>
          </a:p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1975" y="1720049"/>
            <a:ext cx="4293696" cy="3220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Low-fi Prototypes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540300" y="14187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304950"/>
            <a:ext cx="1913664" cy="297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7175" y="1314450"/>
            <a:ext cx="1876424" cy="2970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 rotWithShape="1">
          <a:blip r:embed="rId5">
            <a:alphaModFix/>
          </a:blip>
          <a:srcRect b="2470" l="0" r="0" t="-2470"/>
          <a:stretch/>
        </p:blipFill>
        <p:spPr>
          <a:xfrm>
            <a:off x="4498575" y="1257325"/>
            <a:ext cx="1980824" cy="302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Shape 1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89625" y="1327700"/>
            <a:ext cx="1772798" cy="292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